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1295" r:id="rId2"/>
    <p:sldId id="1296" r:id="rId3"/>
    <p:sldId id="1297" r:id="rId4"/>
    <p:sldId id="1298" r:id="rId5"/>
    <p:sldId id="1299" r:id="rId6"/>
    <p:sldId id="1326" r:id="rId7"/>
    <p:sldId id="1322" r:id="rId8"/>
    <p:sldId id="1293" r:id="rId9"/>
    <p:sldId id="1281" r:id="rId10"/>
    <p:sldId id="1327" r:id="rId11"/>
    <p:sldId id="1280" r:id="rId12"/>
    <p:sldId id="1300" r:id="rId13"/>
    <p:sldId id="1301" r:id="rId14"/>
    <p:sldId id="1302" r:id="rId15"/>
    <p:sldId id="1303" r:id="rId16"/>
    <p:sldId id="1304" r:id="rId17"/>
    <p:sldId id="1305" r:id="rId18"/>
    <p:sldId id="1306" r:id="rId19"/>
    <p:sldId id="1311" r:id="rId20"/>
    <p:sldId id="1310" r:id="rId21"/>
    <p:sldId id="1309" r:id="rId22"/>
    <p:sldId id="1312" r:id="rId23"/>
    <p:sldId id="1313" r:id="rId24"/>
    <p:sldId id="1314" r:id="rId25"/>
    <p:sldId id="1308" r:id="rId26"/>
    <p:sldId id="1318" r:id="rId27"/>
    <p:sldId id="1317" r:id="rId28"/>
    <p:sldId id="1316" r:id="rId29"/>
    <p:sldId id="1315" r:id="rId30"/>
    <p:sldId id="1319" r:id="rId31"/>
    <p:sldId id="1321" r:id="rId32"/>
    <p:sldId id="1320" r:id="rId33"/>
    <p:sldId id="1307" r:id="rId34"/>
    <p:sldId id="1325" r:id="rId35"/>
    <p:sldId id="132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orient="horz" pos="864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3744" userDrawn="1">
          <p15:clr>
            <a:srgbClr val="A4A3A4"/>
          </p15:clr>
        </p15:guide>
        <p15:guide id="9" pos="192" userDrawn="1">
          <p15:clr>
            <a:srgbClr val="A4A3A4"/>
          </p15:clr>
        </p15:guide>
        <p15:guide id="10" pos="7488" userDrawn="1">
          <p15:clr>
            <a:srgbClr val="A4A3A4"/>
          </p15:clr>
        </p15:guide>
        <p15:guide id="11" pos="2040" userDrawn="1">
          <p15:clr>
            <a:srgbClr val="A4A3A4"/>
          </p15:clr>
        </p15:guide>
        <p15:guide id="12" pos="56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21D"/>
    <a:srgbClr val="FFF96E"/>
    <a:srgbClr val="FFF200"/>
    <a:srgbClr val="3686F8"/>
    <a:srgbClr val="0056B7"/>
    <a:srgbClr val="FFFCB4"/>
    <a:srgbClr val="404040"/>
    <a:srgbClr val="FEBE10"/>
    <a:srgbClr val="FCE831"/>
    <a:srgbClr val="006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4" autoAdjust="0"/>
    <p:restoredTop sz="92805" autoAdjust="0"/>
  </p:normalViewPr>
  <p:slideViewPr>
    <p:cSldViewPr snapToGrid="0" snapToObjects="1">
      <p:cViewPr varScale="1">
        <p:scale>
          <a:sx n="109" d="100"/>
          <a:sy n="109" d="100"/>
        </p:scale>
        <p:origin x="544" y="192"/>
      </p:cViewPr>
      <p:guideLst>
        <p:guide orient="horz" pos="2160"/>
        <p:guide pos="3840"/>
        <p:guide pos="7680"/>
        <p:guide/>
        <p:guide orient="horz" pos="864"/>
        <p:guide orient="horz" pos="4320"/>
        <p:guide orient="horz"/>
        <p:guide orient="horz" pos="3744"/>
        <p:guide pos="192"/>
        <p:guide pos="7488"/>
        <p:guide pos="2040"/>
        <p:guide pos="56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1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E267E-2F36-8F40-8A1A-78EA113444C2}" type="datetimeFigureOut">
              <a:rPr lang="en-US" smtClean="0"/>
              <a:t>10/16/17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EE5C1-AAC5-3444-B246-FA81927D50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458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93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63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5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106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505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363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416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9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15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70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67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63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07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190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901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14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424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6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761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7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3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720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987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03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60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588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17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9995A-6AB8-B14C-B427-B06291C2E8F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86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03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6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137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19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B68F-176C-5246-B683-128514EAA198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0DD81-9004-0C43-BC9F-24E0066199D6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E8395-95CC-6044-9994-186CCF16F283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6E0D-DEA1-3F4F-89FE-606BB978F5E5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AF8D-0F7F-1F49-899A-5D2545C1282D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0C30-621E-B244-B875-EA3C29ABCFA9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1D5D-5868-FE40-ADA4-E805CD85C037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4979-A3A2-5B47-8146-4400AC82C453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6CF9-4CC1-C644-BB2B-06B07F237E48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pPr algn="ctr"/>
            <a:fld id="{AA86B56C-D57F-B34A-875F-BB0FA4F633AA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B763-E2D2-8243-8F33-7E282929A574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341C-732A-5644-A31E-8FB8EE95DBCA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2535E-A4B9-D848-9FAA-3F3F530F16CB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delve/data/boston/bostonDetail.html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</a:t>
            </a:r>
            <a:r>
              <a:rPr lang="en-GB" baseline="-25000" dirty="0" smtClean="0"/>
              <a:t>2</a:t>
            </a:r>
            <a:r>
              <a:rPr lang="en-GB" dirty="0" smtClean="0"/>
              <a:t>O Quick Start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7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55043"/>
            <a:ext cx="10058400" cy="51479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66800" y="5509846"/>
            <a:ext cx="8827477" cy="386862"/>
          </a:xfrm>
          <a:prstGeom prst="rect">
            <a:avLst/>
          </a:prstGeom>
          <a:noFill/>
          <a:ln w="38100">
            <a:solidFill>
              <a:srgbClr val="F7921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05186" y="5530112"/>
            <a:ext cx="1735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Target: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House Value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75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5094" y="204948"/>
            <a:ext cx="4216170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../..regression</a:t>
            </a:r>
            <a:r>
              <a:rPr lang="en-GB" sz="2800" dirty="0" smtClean="0"/>
              <a:t>/</a:t>
            </a:r>
          </a:p>
          <a:p>
            <a:pPr algn="ctr"/>
            <a:r>
              <a:rPr lang="en-GB" sz="2800" dirty="0"/>
              <a:t>h</a:t>
            </a:r>
            <a:r>
              <a:rPr lang="en-GB" sz="2800" dirty="0" smtClean="0"/>
              <a:t>ouse_price_train.csv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779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0" y="3104807"/>
            <a:ext cx="4216170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Data </a:t>
            </a:r>
            <a:r>
              <a:rPr lang="en-GB" sz="2800" dirty="0" smtClean="0">
                <a:sym typeface="Wingdings"/>
              </a:rPr>
              <a:t> Upload File </a:t>
            </a:r>
            <a:r>
              <a:rPr lang="is-IS" sz="2800" smtClean="0">
                <a:sym typeface="Wingdings"/>
              </a:rPr>
              <a:t>…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3608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26325" y="3429000"/>
            <a:ext cx="4216170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Upload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1153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01463" y="2174424"/>
            <a:ext cx="4216170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Scroll down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5995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89938" y="5140364"/>
            <a:ext cx="2585910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Click ”Parse”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8831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75330" y="4237687"/>
            <a:ext cx="2905254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Click “View”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1352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7600" y="3698425"/>
            <a:ext cx="4216170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Click on any variable</a:t>
            </a:r>
          </a:p>
          <a:p>
            <a:pPr algn="ctr"/>
            <a:r>
              <a:rPr lang="en-GB" sz="2800" dirty="0" smtClean="0"/>
              <a:t>e.g. crim, medv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013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60786" y="1935256"/>
            <a:ext cx="4216170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Some basic visualisation for</a:t>
            </a:r>
          </a:p>
          <a:p>
            <a:pPr algn="ctr"/>
            <a:r>
              <a:rPr lang="en-GB" sz="2800" dirty="0"/>
              <a:t>q</a:t>
            </a:r>
            <a:r>
              <a:rPr lang="en-GB" sz="2800" dirty="0" smtClean="0"/>
              <a:t>uick exploratory analysis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5172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" r="1965"/>
          <a:stretch/>
        </p:blipFill>
        <p:spPr>
          <a:xfrm>
            <a:off x="4812821" y="1430189"/>
            <a:ext cx="6518366" cy="4725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www.h2o.ai/download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152058D-EA13-4794-86F6-5B6112204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891" y="1554465"/>
            <a:ext cx="3162300" cy="44672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1341120" y="3953691"/>
            <a:ext cx="1750423" cy="496389"/>
          </a:xfrm>
          <a:prstGeom prst="rect">
            <a:avLst/>
          </a:prstGeom>
          <a:noFill/>
          <a:ln w="381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EAFFB632-C0DA-423D-8F21-C6E5C3CDEEFF}"/>
              </a:ext>
            </a:extLst>
          </p:cNvPr>
          <p:cNvCxnSpPr>
            <a:stCxn id="15" idx="3"/>
          </p:cNvCxnSpPr>
          <p:nvPr/>
        </p:nvCxnSpPr>
        <p:spPr>
          <a:xfrm flipV="1">
            <a:off x="3091543" y="3884023"/>
            <a:ext cx="4258491" cy="317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C49FC4DA-701A-48DC-AAA4-EE96CD400FB9}"/>
              </a:ext>
            </a:extLst>
          </p:cNvPr>
          <p:cNvCxnSpPr>
            <a:cxnSpLocks/>
          </p:cNvCxnSpPr>
          <p:nvPr/>
        </p:nvCxnSpPr>
        <p:spPr>
          <a:xfrm flipH="1">
            <a:off x="6723017" y="4127863"/>
            <a:ext cx="1323703" cy="1079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4B1FD53-9BF5-4C23-AE7E-756C53B350E3}"/>
              </a:ext>
            </a:extLst>
          </p:cNvPr>
          <p:cNvCxnSpPr>
            <a:cxnSpLocks/>
          </p:cNvCxnSpPr>
          <p:nvPr/>
        </p:nvCxnSpPr>
        <p:spPr>
          <a:xfrm>
            <a:off x="6238754" y="5694744"/>
            <a:ext cx="484263" cy="22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84868" y="574492"/>
            <a:ext cx="4234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Prerequisite: Java version 7 or 8</a:t>
            </a:r>
          </a:p>
          <a:p>
            <a:r>
              <a:rPr lang="en-US" dirty="0" smtClean="0"/>
              <a:t>(Note: Java version 9 is not yet supported)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7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5094" y="204948"/>
            <a:ext cx="4216170" cy="1815882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Now do the same for</a:t>
            </a:r>
          </a:p>
          <a:p>
            <a:pPr algn="ctr"/>
            <a:r>
              <a:rPr lang="en-GB" sz="2800" dirty="0" smtClean="0"/>
              <a:t>house_price_test.csv</a:t>
            </a:r>
          </a:p>
          <a:p>
            <a:pPr algn="ctr"/>
            <a:r>
              <a:rPr lang="en-GB" sz="2800" dirty="0" smtClean="0"/>
              <a:t>(e.g. new data for making predictions)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4797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9030" y="1435871"/>
            <a:ext cx="4216170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Show all data</a:t>
            </a:r>
          </a:p>
          <a:p>
            <a:pPr algn="ctr"/>
            <a:r>
              <a:rPr lang="en-GB" sz="2800" dirty="0" smtClean="0"/>
              <a:t>Data </a:t>
            </a:r>
            <a:r>
              <a:rPr lang="en-GB" sz="2800" dirty="0" smtClean="0">
                <a:sym typeface="Wingdings"/>
              </a:rPr>
              <a:t> List All Frames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378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10355" y="1564825"/>
            <a:ext cx="4216170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Train a predictive model</a:t>
            </a:r>
          </a:p>
          <a:p>
            <a:pPr algn="ctr"/>
            <a:r>
              <a:rPr lang="en-GB" sz="2800" dirty="0" smtClean="0"/>
              <a:t>Start with Random Forest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5155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55323" y="1646887"/>
            <a:ext cx="5380892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1) Choose “house_price_train”</a:t>
            </a:r>
          </a:p>
          <a:p>
            <a:r>
              <a:rPr lang="en-GB" sz="2800" dirty="0" smtClean="0"/>
              <a:t>2) Select “medv” as response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2602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9030" y="1388979"/>
            <a:ext cx="4216170" cy="138499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Enter a seed number</a:t>
            </a:r>
          </a:p>
          <a:p>
            <a:pPr algn="ctr"/>
            <a:r>
              <a:rPr lang="en-GB" sz="2800" dirty="0" smtClean="0"/>
              <a:t>(if you want to reproduce your results in future)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1110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73771" y="802825"/>
            <a:ext cx="4216170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Scroll down and click </a:t>
            </a:r>
          </a:p>
          <a:p>
            <a:pPr algn="ctr"/>
            <a:r>
              <a:rPr lang="en-GB" sz="2800" dirty="0" smtClean="0"/>
              <a:t>“Build Model”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8757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76602" y="3733594"/>
            <a:ext cx="4216170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View the model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7677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7001" y="3429000"/>
            <a:ext cx="4216170" cy="138499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Performance metric</a:t>
            </a:r>
          </a:p>
          <a:p>
            <a:pPr algn="ctr"/>
            <a:r>
              <a:rPr lang="en-GB" sz="2800" dirty="0" smtClean="0"/>
              <a:t>Deviance </a:t>
            </a:r>
          </a:p>
          <a:p>
            <a:pPr algn="ctr"/>
            <a:r>
              <a:rPr lang="en-GB" sz="2800" dirty="0" smtClean="0"/>
              <a:t>(Mean Squared Error)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044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59371" y="2631625"/>
            <a:ext cx="4216170" cy="138499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Variable Importance</a:t>
            </a:r>
          </a:p>
          <a:p>
            <a:pPr algn="ctr"/>
            <a:r>
              <a:rPr lang="en-GB" sz="2800" dirty="0" smtClean="0"/>
              <a:t>(it tell you which variables are the key factors)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4157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1200" y="2795748"/>
            <a:ext cx="4216170" cy="353943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We have a model.</a:t>
            </a:r>
          </a:p>
          <a:p>
            <a:r>
              <a:rPr lang="en-GB" sz="2800" dirty="0" smtClean="0"/>
              <a:t>We can now make some predictions on the test dataset.</a:t>
            </a:r>
          </a:p>
          <a:p>
            <a:pPr marL="514350" indent="-514350">
              <a:buAutoNum type="arabicParenR"/>
            </a:pPr>
            <a:r>
              <a:rPr lang="en-GB" sz="2800" dirty="0" smtClean="0"/>
              <a:t>Score </a:t>
            </a:r>
            <a:r>
              <a:rPr lang="en-GB" sz="2800" dirty="0" smtClean="0">
                <a:sym typeface="Wingdings"/>
              </a:rPr>
              <a:t> Predict</a:t>
            </a:r>
          </a:p>
          <a:p>
            <a:pPr marL="514350" indent="-514350">
              <a:buAutoNum type="arabicParenR"/>
            </a:pPr>
            <a:r>
              <a:rPr lang="en-GB" sz="2800" dirty="0" smtClean="0">
                <a:sym typeface="Wingdings"/>
              </a:rPr>
              <a:t>Select the model</a:t>
            </a:r>
          </a:p>
          <a:p>
            <a:pPr marL="514350" indent="-514350">
              <a:buAutoNum type="arabicParenR"/>
            </a:pPr>
            <a:r>
              <a:rPr lang="en-GB" sz="2800" dirty="0" smtClean="0">
                <a:sym typeface="Wingdings"/>
              </a:rPr>
              <a:t>Select “test” data</a:t>
            </a:r>
          </a:p>
          <a:p>
            <a:pPr marL="514350" indent="-514350">
              <a:buAutoNum type="arabicParenR"/>
            </a:pPr>
            <a:r>
              <a:rPr lang="en-GB" sz="2800" dirty="0" smtClean="0">
                <a:sym typeface="Wingdings"/>
              </a:rPr>
              <a:t>Click “Predict”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969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2" y="5746494"/>
            <a:ext cx="4656672" cy="3634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14" y="2656349"/>
            <a:ext cx="4270039" cy="3313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49" y="1477099"/>
            <a:ext cx="1397000" cy="1130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and Start H</a:t>
            </a:r>
            <a:r>
              <a:rPr lang="en-US" baseline="-25000" dirty="0" smtClean="0"/>
              <a:t>2</a:t>
            </a:r>
            <a:r>
              <a:rPr lang="en-US" dirty="0" smtClean="0"/>
              <a:t>O Flow (Web Interface)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1396732" y="3806848"/>
            <a:ext cx="820395" cy="231609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C49FC4DA-701A-48DC-AAA4-EE96CD400FB9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217127" y="3922653"/>
            <a:ext cx="1448267" cy="2027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4B1FD53-9BF5-4C23-AE7E-756C53B350E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55749" y="2607399"/>
            <a:ext cx="114742" cy="356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456" y="1369393"/>
            <a:ext cx="4772445" cy="4116941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64B1FD53-9BF5-4C23-AE7E-756C53B350E3}"/>
              </a:ext>
            </a:extLst>
          </p:cNvPr>
          <p:cNvCxnSpPr>
            <a:cxnSpLocks/>
          </p:cNvCxnSpPr>
          <p:nvPr/>
        </p:nvCxnSpPr>
        <p:spPr>
          <a:xfrm flipV="1">
            <a:off x="4309686" y="3233394"/>
            <a:ext cx="2192519" cy="263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2"/>
          <a:stretch/>
        </p:blipFill>
        <p:spPr>
          <a:xfrm>
            <a:off x="5816901" y="5606572"/>
            <a:ext cx="6260946" cy="18949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7923977" y="4925113"/>
            <a:ext cx="1725151" cy="120238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4B1FD53-9BF5-4C23-AE7E-756C53B350E3}"/>
              </a:ext>
            </a:extLst>
          </p:cNvPr>
          <p:cNvCxnSpPr>
            <a:cxnSpLocks/>
          </p:cNvCxnSpPr>
          <p:nvPr/>
        </p:nvCxnSpPr>
        <p:spPr>
          <a:xfrm>
            <a:off x="8786552" y="5045351"/>
            <a:ext cx="564022" cy="474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37340" y="3651363"/>
            <a:ext cx="4216170" cy="1815882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Combine predictions with original test data so we can compare the predictions with ground truth.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9586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15662" y="3048000"/>
            <a:ext cx="562708" cy="2684585"/>
          </a:xfrm>
          <a:prstGeom prst="rect">
            <a:avLst/>
          </a:prstGeom>
          <a:noFill/>
          <a:ln w="38100">
            <a:solidFill>
              <a:srgbClr val="F7921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99232" y="3048000"/>
            <a:ext cx="562708" cy="2684585"/>
          </a:xfrm>
          <a:prstGeom prst="rect">
            <a:avLst/>
          </a:prstGeom>
          <a:noFill/>
          <a:ln w="38100">
            <a:solidFill>
              <a:srgbClr val="F7921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31544" y="2513836"/>
            <a:ext cx="189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Ground Truth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6234" y="2379386"/>
            <a:ext cx="1459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Prediction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7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56694" y="1506040"/>
            <a:ext cx="3693522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Download the results</a:t>
            </a:r>
            <a:endParaRPr lang="en-GB" sz="2800" dirty="0"/>
          </a:p>
        </p:txBody>
      </p:sp>
      <p:cxnSp>
        <p:nvCxnSpPr>
          <p:cNvPr id="4" name="Straight Arrow Connector 3"/>
          <p:cNvCxnSpPr>
            <a:stCxn id="8" idx="1"/>
          </p:cNvCxnSpPr>
          <p:nvPr/>
        </p:nvCxnSpPr>
        <p:spPr>
          <a:xfrm flipH="1">
            <a:off x="4970585" y="1767650"/>
            <a:ext cx="386109" cy="541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89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37340" y="1822563"/>
            <a:ext cx="4216170" cy="138499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Using Partial Dependence Plots to further explain results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4274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04292" y="3167390"/>
            <a:ext cx="5182353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More rooms = higher house value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0904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67047" y="3190836"/>
            <a:ext cx="3716216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Lower </a:t>
            </a:r>
            <a:r>
              <a:rPr lang="en-GB" sz="2800" smtClean="0"/>
              <a:t>crime rate </a:t>
            </a:r>
          </a:p>
          <a:p>
            <a:pPr algn="ctr"/>
            <a:r>
              <a:rPr lang="en-GB" sz="2800" dirty="0" smtClean="0"/>
              <a:t>= higher house value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6391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Flow (Web Interface)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967" y="1552647"/>
            <a:ext cx="8098066" cy="49360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8286160" y="3678567"/>
            <a:ext cx="1338607" cy="356106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64B1FD53-9BF5-4C23-AE7E-756C53B350E3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9624767" y="3856620"/>
            <a:ext cx="659876" cy="394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284643" y="4060210"/>
            <a:ext cx="163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1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and Start H</a:t>
            </a:r>
            <a:r>
              <a:rPr lang="en-US" baseline="-25000" dirty="0" smtClean="0"/>
              <a:t>2</a:t>
            </a:r>
            <a:r>
              <a:rPr lang="en-US" dirty="0" smtClean="0"/>
              <a:t>O in R / Python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24900" y="1555825"/>
            <a:ext cx="10942200" cy="4798690"/>
            <a:chOff x="553800" y="1593060"/>
            <a:chExt cx="10942200" cy="479869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800" y="1593060"/>
              <a:ext cx="5400000" cy="479869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593060"/>
              <a:ext cx="5400000" cy="4798690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2121030" y="3384223"/>
            <a:ext cx="546755" cy="179109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8231171" y="3384223"/>
            <a:ext cx="827988" cy="179109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2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Hands-on:</a:t>
            </a:r>
            <a:r>
              <a:rPr lang="en-GB" dirty="0" smtClean="0"/>
              <a:t> </a:t>
            </a:r>
            <a:r>
              <a:rPr lang="en-GB" dirty="0" smtClean="0"/>
              <a:t>Regression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b="1" dirty="0" smtClean="0">
                <a:solidFill>
                  <a:schemeClr val="tx1"/>
                </a:solidFill>
              </a:rPr>
              <a:t>Data</a:t>
            </a:r>
            <a:r>
              <a:rPr lang="en-GB" dirty="0" smtClean="0">
                <a:solidFill>
                  <a:schemeClr val="tx1"/>
                </a:solidFill>
              </a:rPr>
              <a:t>: Boston Housing (1978)</a:t>
            </a:r>
          </a:p>
          <a:p>
            <a:pPr marL="342900" indent="-342900">
              <a:buFontTx/>
              <a:buChar char="-"/>
            </a:pPr>
            <a:r>
              <a:rPr lang="en-GB" b="1" dirty="0">
                <a:solidFill>
                  <a:schemeClr val="tx1"/>
                </a:solidFill>
              </a:rPr>
              <a:t>Source</a:t>
            </a:r>
            <a:r>
              <a:rPr lang="en-GB" dirty="0">
                <a:solidFill>
                  <a:schemeClr val="tx1"/>
                </a:solidFill>
              </a:rPr>
              <a:t>: </a:t>
            </a:r>
            <a:r>
              <a:rPr lang="en-GB" dirty="0">
                <a:solidFill>
                  <a:schemeClr val="tx1"/>
                </a:solidFill>
                <a:hlinkClick r:id="rId3"/>
              </a:rPr>
              <a:t>http://www.cs.toronto.edu/~</a:t>
            </a:r>
            <a:r>
              <a:rPr lang="en-GB" dirty="0" smtClean="0">
                <a:solidFill>
                  <a:schemeClr val="tx1"/>
                </a:solidFill>
                <a:hlinkClick r:id="rId3"/>
              </a:rPr>
              <a:t>delve/data/boston/bostonDetail.html</a:t>
            </a:r>
            <a:endParaRPr lang="en-GB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084209"/>
            <a:ext cx="2505253" cy="25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2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</a:t>
            </a:r>
            <a:r>
              <a:rPr lang="en-US" dirty="0" smtClean="0"/>
              <a:t>Learning Example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" y="2173553"/>
            <a:ext cx="8961120" cy="28693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19062" y="4181760"/>
            <a:ext cx="25962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Historical Data: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No. of Rooms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Crime Rate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Pupil-Teacher Ratio</a:t>
            </a:r>
          </a:p>
          <a:p>
            <a:r>
              <a:rPr lang="is-IS" sz="2400" smtClean="0">
                <a:solidFill>
                  <a:schemeClr val="accent2"/>
                </a:solidFill>
              </a:rPr>
              <a:t>…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84510" y="5150144"/>
            <a:ext cx="1735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Target: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House Value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12428" y="5203434"/>
            <a:ext cx="2541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Predicted Value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41688" y="388640"/>
            <a:ext cx="2986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Machine Learning:</a:t>
            </a:r>
          </a:p>
          <a:p>
            <a:pPr algn="ctr"/>
            <a:r>
              <a:rPr lang="en-US" sz="2400" dirty="0" smtClean="0">
                <a:solidFill>
                  <a:schemeClr val="accent2"/>
                </a:solidFill>
              </a:rPr>
              <a:t>Learn Patterns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f</a:t>
            </a:r>
            <a:r>
              <a:rPr lang="en-US" sz="2400" dirty="0" smtClean="0">
                <a:solidFill>
                  <a:schemeClr val="accent2"/>
                </a:solidFill>
              </a:rPr>
              <a:t>rom Data</a:t>
            </a:r>
          </a:p>
        </p:txBody>
      </p:sp>
      <p:cxnSp>
        <p:nvCxnSpPr>
          <p:cNvPr id="6" name="Straight Arrow Connector 5"/>
          <p:cNvCxnSpPr>
            <a:stCxn id="13" idx="2"/>
          </p:cNvCxnSpPr>
          <p:nvPr/>
        </p:nvCxnSpPr>
        <p:spPr>
          <a:xfrm flipH="1">
            <a:off x="8691073" y="1588969"/>
            <a:ext cx="643870" cy="118841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95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015227"/>
            <a:ext cx="12192001" cy="5868080"/>
            <a:chOff x="0" y="1015227"/>
            <a:chExt cx="12192001" cy="5868080"/>
          </a:xfrm>
        </p:grpSpPr>
        <p:sp>
          <p:nvSpPr>
            <p:cNvPr id="198" name="Rectangle 197"/>
            <p:cNvSpPr/>
            <p:nvPr/>
          </p:nvSpPr>
          <p:spPr>
            <a:xfrm>
              <a:off x="6149257" y="1032474"/>
              <a:ext cx="6042744" cy="5779043"/>
            </a:xfrm>
            <a:prstGeom prst="rect">
              <a:avLst/>
            </a:prstGeom>
            <a:solidFill>
              <a:schemeClr val="bg2">
                <a:lumMod val="9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1" y="1032481"/>
              <a:ext cx="6116490" cy="5850826"/>
            </a:xfrm>
            <a:prstGeom prst="rect">
              <a:avLst/>
            </a:prstGeom>
            <a:solidFill>
              <a:srgbClr val="FDE831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6134023" y="1015227"/>
              <a:ext cx="2364" cy="5779938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0" y="1015227"/>
              <a:ext cx="12188472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160" y="6396502"/>
            <a:ext cx="807705" cy="32308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24759" y="1159454"/>
            <a:ext cx="10564727" cy="5558739"/>
            <a:chOff x="1024759" y="1159454"/>
            <a:chExt cx="10564727" cy="5558739"/>
          </a:xfrm>
        </p:grpSpPr>
        <p:grpSp>
          <p:nvGrpSpPr>
            <p:cNvPr id="25" name="Group 24"/>
            <p:cNvGrpSpPr/>
            <p:nvPr/>
          </p:nvGrpSpPr>
          <p:grpSpPr>
            <a:xfrm>
              <a:off x="1591259" y="2071378"/>
              <a:ext cx="2913482" cy="2830432"/>
              <a:chOff x="500370" y="1735279"/>
              <a:chExt cx="2913482" cy="2830432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828307" y="1735279"/>
                <a:ext cx="2585545" cy="2400164"/>
                <a:chOff x="662151" y="1971761"/>
                <a:chExt cx="2585545" cy="2400164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2771271" y="2310937"/>
                  <a:ext cx="141890" cy="14189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1" name="Group 20"/>
                <p:cNvGrpSpPr/>
                <p:nvPr/>
              </p:nvGrpSpPr>
              <p:grpSpPr>
                <a:xfrm>
                  <a:off x="662151" y="1971761"/>
                  <a:ext cx="2585545" cy="2400164"/>
                  <a:chOff x="662151" y="1971761"/>
                  <a:chExt cx="2585545" cy="2400164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670652" y="1971761"/>
                    <a:ext cx="2400164" cy="2400164"/>
                    <a:chOff x="670652" y="1971761"/>
                    <a:chExt cx="2400164" cy="2400164"/>
                  </a:xfrm>
                </p:grpSpPr>
                <p:cxnSp>
                  <p:nvCxnSpPr>
                    <p:cNvPr id="13" name="Straight Arrow Connector 12"/>
                    <p:cNvCxnSpPr/>
                    <p:nvPr/>
                  </p:nvCxnSpPr>
                  <p:spPr>
                    <a:xfrm>
                      <a:off x="670652" y="4359166"/>
                      <a:ext cx="2400164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Arrow Connector 63"/>
                    <p:cNvCxnSpPr/>
                    <p:nvPr/>
                  </p:nvCxnSpPr>
                  <p:spPr>
                    <a:xfrm rot="16200000">
                      <a:off x="-524282" y="3171843"/>
                      <a:ext cx="2400164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" name="Oval 18"/>
                  <p:cNvSpPr/>
                  <p:nvPr/>
                </p:nvSpPr>
                <p:spPr>
                  <a:xfrm>
                    <a:off x="1056289" y="378804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" name="Oval 67"/>
                  <p:cNvSpPr/>
                  <p:nvPr/>
                </p:nvSpPr>
                <p:spPr>
                  <a:xfrm>
                    <a:off x="1373716" y="3858994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1302771" y="3368868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1444661" y="260477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1" name="Oval 70"/>
                  <p:cNvSpPr/>
                  <p:nvPr/>
                </p:nvSpPr>
                <p:spPr>
                  <a:xfrm>
                    <a:off x="2235564" y="276853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>
                  <a:xfrm>
                    <a:off x="2377454" y="22799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" name="Freeform 19"/>
                  <p:cNvSpPr/>
                  <p:nvPr/>
                </p:nvSpPr>
                <p:spPr>
                  <a:xfrm>
                    <a:off x="662151" y="2112578"/>
                    <a:ext cx="2585545" cy="2191407"/>
                  </a:xfrm>
                  <a:custGeom>
                    <a:avLst/>
                    <a:gdLst>
                      <a:gd name="connsiteX0" fmla="*/ 0 w 2585545"/>
                      <a:gd name="connsiteY0" fmla="*/ 2191407 h 2191407"/>
                      <a:gd name="connsiteX1" fmla="*/ 693683 w 2585545"/>
                      <a:gd name="connsiteY1" fmla="*/ 1639614 h 2191407"/>
                      <a:gd name="connsiteX2" fmla="*/ 725214 w 2585545"/>
                      <a:gd name="connsiteY2" fmla="*/ 551793 h 2191407"/>
                      <a:gd name="connsiteX3" fmla="*/ 1655379 w 2585545"/>
                      <a:gd name="connsiteY3" fmla="*/ 772511 h 2191407"/>
                      <a:gd name="connsiteX4" fmla="*/ 1797269 w 2585545"/>
                      <a:gd name="connsiteY4" fmla="*/ 204952 h 2191407"/>
                      <a:gd name="connsiteX5" fmla="*/ 2191407 w 2585545"/>
                      <a:gd name="connsiteY5" fmla="*/ 268014 h 2191407"/>
                      <a:gd name="connsiteX6" fmla="*/ 2585545 w 2585545"/>
                      <a:gd name="connsiteY6" fmla="*/ 0 h 2191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85545" h="2191407">
                        <a:moveTo>
                          <a:pt x="0" y="2191407"/>
                        </a:moveTo>
                        <a:cubicBezTo>
                          <a:pt x="286407" y="2052145"/>
                          <a:pt x="572814" y="1912883"/>
                          <a:pt x="693683" y="1639614"/>
                        </a:cubicBezTo>
                        <a:cubicBezTo>
                          <a:pt x="814552" y="1366345"/>
                          <a:pt x="564931" y="696310"/>
                          <a:pt x="725214" y="551793"/>
                        </a:cubicBezTo>
                        <a:cubicBezTo>
                          <a:pt x="885497" y="407276"/>
                          <a:pt x="1476703" y="830318"/>
                          <a:pt x="1655379" y="772511"/>
                        </a:cubicBezTo>
                        <a:cubicBezTo>
                          <a:pt x="1834055" y="714704"/>
                          <a:pt x="1707931" y="289035"/>
                          <a:pt x="1797269" y="204952"/>
                        </a:cubicBezTo>
                        <a:cubicBezTo>
                          <a:pt x="1886607" y="120869"/>
                          <a:pt x="2060028" y="302173"/>
                          <a:pt x="2191407" y="268014"/>
                        </a:cubicBezTo>
                        <a:cubicBezTo>
                          <a:pt x="2322786" y="233855"/>
                          <a:pt x="2341180" y="141890"/>
                          <a:pt x="2585545" y="0"/>
                        </a:cubicBezTo>
                      </a:path>
                    </a:pathLst>
                  </a:cu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24" name="TextBox 23"/>
              <p:cNvSpPr txBox="1"/>
              <p:nvPr/>
            </p:nvSpPr>
            <p:spPr>
              <a:xfrm>
                <a:off x="1915724" y="4196379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</a:rPr>
                  <a:t>X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500370" y="2663536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y</a:t>
                </a:r>
              </a:p>
            </p:txBody>
          </p:sp>
        </p:grpSp>
        <p:sp>
          <p:nvSpPr>
            <p:cNvPr id="186" name="Shape 588"/>
            <p:cNvSpPr/>
            <p:nvPr/>
          </p:nvSpPr>
          <p:spPr>
            <a:xfrm>
              <a:off x="1024759" y="1159454"/>
              <a:ext cx="4146332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Regression: 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How much will a customers spend? 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8" name="Shape 588"/>
            <p:cNvSpPr/>
            <p:nvPr/>
          </p:nvSpPr>
          <p:spPr>
            <a:xfrm>
              <a:off x="6544520" y="1170172"/>
              <a:ext cx="5044966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Classification: 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Will a customer make a purchase? Yes or No 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7093070" y="2071378"/>
              <a:ext cx="3980090" cy="2830432"/>
              <a:chOff x="7751181" y="2192701"/>
              <a:chExt cx="3980090" cy="2830432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7751181" y="2192701"/>
                <a:ext cx="3212730" cy="2830432"/>
                <a:chOff x="4969474" y="1774217"/>
                <a:chExt cx="3212730" cy="2830432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5384140" y="2077978"/>
                  <a:ext cx="2798064" cy="2007859"/>
                  <a:chOff x="8524102" y="1431550"/>
                  <a:chExt cx="2798064" cy="2007859"/>
                </a:xfrm>
              </p:grpSpPr>
              <p:sp>
                <p:nvSpPr>
                  <p:cNvPr id="78" name="Oval 77"/>
                  <p:cNvSpPr/>
                  <p:nvPr/>
                </p:nvSpPr>
                <p:spPr>
                  <a:xfrm>
                    <a:off x="9049513" y="15933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9" name="Oval 78"/>
                  <p:cNvSpPr/>
                  <p:nvPr/>
                </p:nvSpPr>
                <p:spPr>
                  <a:xfrm>
                    <a:off x="8899847" y="18760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>
                  <a:xfrm>
                    <a:off x="9052247" y="20284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2" name="Oval 81"/>
                  <p:cNvSpPr/>
                  <p:nvPr/>
                </p:nvSpPr>
                <p:spPr>
                  <a:xfrm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9052247" y="20284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5" name="Oval 84"/>
                  <p:cNvSpPr/>
                  <p:nvPr/>
                </p:nvSpPr>
                <p:spPr>
                  <a:xfrm>
                    <a:off x="9425258" y="154770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6" name="Oval 85"/>
                  <p:cNvSpPr/>
                  <p:nvPr/>
                </p:nvSpPr>
                <p:spPr>
                  <a:xfrm>
                    <a:off x="8870112" y="20976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7" name="Oval 86"/>
                  <p:cNvSpPr/>
                  <p:nvPr/>
                </p:nvSpPr>
                <p:spPr>
                  <a:xfrm>
                    <a:off x="8907623" y="242168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8" name="Oval 87"/>
                  <p:cNvSpPr/>
                  <p:nvPr/>
                </p:nvSpPr>
                <p:spPr>
                  <a:xfrm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9" name="Oval 88"/>
                  <p:cNvSpPr/>
                  <p:nvPr/>
                </p:nvSpPr>
                <p:spPr>
                  <a:xfrm>
                    <a:off x="8722538" y="150249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Oval 91"/>
                  <p:cNvSpPr/>
                  <p:nvPr/>
                </p:nvSpPr>
                <p:spPr>
                  <a:xfrm>
                    <a:off x="9585434" y="193256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3" name="Oval 92"/>
                  <p:cNvSpPr/>
                  <p:nvPr/>
                </p:nvSpPr>
                <p:spPr>
                  <a:xfrm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4" name="Oval 93"/>
                  <p:cNvSpPr/>
                  <p:nvPr/>
                </p:nvSpPr>
                <p:spPr>
                  <a:xfrm>
                    <a:off x="9801003" y="143155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5" name="Oval 94"/>
                  <p:cNvSpPr/>
                  <p:nvPr/>
                </p:nvSpPr>
                <p:spPr>
                  <a:xfrm>
                    <a:off x="9022512" y="22500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6" name="Oval 95"/>
                  <p:cNvSpPr/>
                  <p:nvPr/>
                </p:nvSpPr>
                <p:spPr>
                  <a:xfrm>
                    <a:off x="9181105" y="255391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 rot="16200000"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 rot="16200000">
                    <a:off x="8524102" y="2351574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7" name="Oval 116"/>
                  <p:cNvSpPr/>
                  <p:nvPr/>
                </p:nvSpPr>
                <p:spPr>
                  <a:xfrm rot="16200000"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8" name="Oval 117"/>
                  <p:cNvSpPr/>
                  <p:nvPr/>
                </p:nvSpPr>
                <p:spPr>
                  <a:xfrm rot="16200000"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9" name="Oval 118"/>
                  <p:cNvSpPr/>
                  <p:nvPr/>
                </p:nvSpPr>
                <p:spPr>
                  <a:xfrm rot="16200000"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6200000"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 rot="16200000">
                    <a:off x="9577658" y="170010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6200000">
                    <a:off x="9022512" y="22500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3" name="Oval 122"/>
                  <p:cNvSpPr/>
                  <p:nvPr/>
                </p:nvSpPr>
                <p:spPr>
                  <a:xfrm rot="16200000">
                    <a:off x="8907623" y="2777257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5" name="Oval 124"/>
                  <p:cNvSpPr/>
                  <p:nvPr/>
                </p:nvSpPr>
                <p:spPr>
                  <a:xfrm rot="16200000">
                    <a:off x="9882458" y="244031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6200000"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7" name="Oval 126"/>
                  <p:cNvSpPr/>
                  <p:nvPr/>
                </p:nvSpPr>
                <p:spPr>
                  <a:xfrm rot="16200000">
                    <a:off x="10405348" y="189798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6200000">
                    <a:off x="9737834" y="208496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9" name="Oval 128"/>
                  <p:cNvSpPr/>
                  <p:nvPr/>
                </p:nvSpPr>
                <p:spPr>
                  <a:xfrm rot="16200000">
                    <a:off x="9509447" y="24856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>
                    <a:off x="9953403" y="158395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1" name="Oval 130"/>
                  <p:cNvSpPr/>
                  <p:nvPr/>
                </p:nvSpPr>
                <p:spPr>
                  <a:xfrm rot="16200000">
                    <a:off x="9174912" y="24024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6200000">
                    <a:off x="9333505" y="270631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6" name="Group 25"/>
                  <p:cNvGrpSpPr/>
                  <p:nvPr/>
                </p:nvGrpSpPr>
                <p:grpSpPr>
                  <a:xfrm rot="10800000">
                    <a:off x="9067693" y="1589200"/>
                    <a:ext cx="2254473" cy="1850209"/>
                    <a:chOff x="9186149" y="3444286"/>
                    <a:chExt cx="2254473" cy="1850209"/>
                  </a:xfrm>
                </p:grpSpPr>
                <p:sp>
                  <p:nvSpPr>
                    <p:cNvPr id="136" name="Oval 135"/>
                    <p:cNvSpPr/>
                    <p:nvPr/>
                  </p:nvSpPr>
                  <p:spPr>
                    <a:xfrm flipV="1">
                      <a:off x="9942897" y="36061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7" name="Oval 136"/>
                    <p:cNvSpPr/>
                    <p:nvPr/>
                  </p:nvSpPr>
                  <p:spPr>
                    <a:xfrm flipV="1">
                      <a:off x="9793231" y="38888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8" name="Oval 137"/>
                    <p:cNvSpPr/>
                    <p:nvPr/>
                  </p:nvSpPr>
                  <p:spPr>
                    <a:xfrm flipV="1">
                      <a:off x="9945631" y="40412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9" name="Oval 138"/>
                    <p:cNvSpPr/>
                    <p:nvPr/>
                  </p:nvSpPr>
                  <p:spPr>
                    <a:xfrm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0" name="Oval 139"/>
                    <p:cNvSpPr/>
                    <p:nvPr/>
                  </p:nvSpPr>
                  <p:spPr>
                    <a:xfrm flipV="1">
                      <a:off x="9945631" y="40412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1" name="Oval 140"/>
                    <p:cNvSpPr/>
                    <p:nvPr/>
                  </p:nvSpPr>
                  <p:spPr>
                    <a:xfrm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2" name="Oval 141"/>
                    <p:cNvSpPr/>
                    <p:nvPr/>
                  </p:nvSpPr>
                  <p:spPr>
                    <a:xfrm flipV="1">
                      <a:off x="10318642" y="356043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3" name="Oval 142"/>
                    <p:cNvSpPr/>
                    <p:nvPr/>
                  </p:nvSpPr>
                  <p:spPr>
                    <a:xfrm flipV="1">
                      <a:off x="9763496" y="41103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4" name="Oval 143"/>
                    <p:cNvSpPr/>
                    <p:nvPr/>
                  </p:nvSpPr>
                  <p:spPr>
                    <a:xfrm flipV="1">
                      <a:off x="9801007" y="443441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5" name="Oval 144"/>
                    <p:cNvSpPr/>
                    <p:nvPr/>
                  </p:nvSpPr>
                  <p:spPr>
                    <a:xfrm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6" name="Oval 145"/>
                    <p:cNvSpPr/>
                    <p:nvPr/>
                  </p:nvSpPr>
                  <p:spPr>
                    <a:xfrm flipV="1">
                      <a:off x="9773579" y="367288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7" name="Oval 146"/>
                    <p:cNvSpPr/>
                    <p:nvPr/>
                  </p:nvSpPr>
                  <p:spPr>
                    <a:xfrm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8" name="Oval 147"/>
                    <p:cNvSpPr/>
                    <p:nvPr/>
                  </p:nvSpPr>
                  <p:spPr>
                    <a:xfrm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9" name="Oval 148"/>
                    <p:cNvSpPr/>
                    <p:nvPr/>
                  </p:nvSpPr>
                  <p:spPr>
                    <a:xfrm flipV="1">
                      <a:off x="10478818" y="3945301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0" name="Oval 149"/>
                    <p:cNvSpPr/>
                    <p:nvPr/>
                  </p:nvSpPr>
                  <p:spPr>
                    <a:xfrm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1" name="Oval 150"/>
                    <p:cNvSpPr/>
                    <p:nvPr/>
                  </p:nvSpPr>
                  <p:spPr>
                    <a:xfrm flipV="1">
                      <a:off x="10694387" y="344428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2" name="Oval 151"/>
                    <p:cNvSpPr/>
                    <p:nvPr/>
                  </p:nvSpPr>
                  <p:spPr>
                    <a:xfrm flipV="1">
                      <a:off x="9915896" y="42627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3" name="Oval 152"/>
                    <p:cNvSpPr/>
                    <p:nvPr/>
                  </p:nvSpPr>
                  <p:spPr>
                    <a:xfrm flipV="1">
                      <a:off x="10074489" y="456664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4" name="Oval 153"/>
                    <p:cNvSpPr/>
                    <p:nvPr/>
                  </p:nvSpPr>
                  <p:spPr>
                    <a:xfrm rot="5400000"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5" name="Oval 154"/>
                    <p:cNvSpPr/>
                    <p:nvPr/>
                  </p:nvSpPr>
                  <p:spPr>
                    <a:xfrm rot="5400000" flipV="1">
                      <a:off x="9575142" y="4364310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6" name="Oval 155"/>
                    <p:cNvSpPr/>
                    <p:nvPr/>
                  </p:nvSpPr>
                  <p:spPr>
                    <a:xfrm rot="5400000"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7" name="Oval 156"/>
                    <p:cNvSpPr/>
                    <p:nvPr/>
                  </p:nvSpPr>
                  <p:spPr>
                    <a:xfrm rot="5400000"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8" name="Oval 157"/>
                    <p:cNvSpPr/>
                    <p:nvPr/>
                  </p:nvSpPr>
                  <p:spPr>
                    <a:xfrm rot="5400000"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9" name="Oval 158"/>
                    <p:cNvSpPr/>
                    <p:nvPr/>
                  </p:nvSpPr>
                  <p:spPr>
                    <a:xfrm rot="5400000"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0" name="Oval 159"/>
                    <p:cNvSpPr/>
                    <p:nvPr/>
                  </p:nvSpPr>
                  <p:spPr>
                    <a:xfrm rot="5400000" flipV="1">
                      <a:off x="10471042" y="371283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1" name="Oval 160"/>
                    <p:cNvSpPr/>
                    <p:nvPr/>
                  </p:nvSpPr>
                  <p:spPr>
                    <a:xfrm rot="5400000" flipV="1">
                      <a:off x="9915896" y="42627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2" name="Oval 161"/>
                    <p:cNvSpPr/>
                    <p:nvPr/>
                  </p:nvSpPr>
                  <p:spPr>
                    <a:xfrm rot="5400000" flipV="1">
                      <a:off x="9186149" y="515260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3" name="Oval 162"/>
                    <p:cNvSpPr/>
                    <p:nvPr/>
                  </p:nvSpPr>
                  <p:spPr>
                    <a:xfrm rot="5400000"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4" name="Oval 163"/>
                    <p:cNvSpPr/>
                    <p:nvPr/>
                  </p:nvSpPr>
                  <p:spPr>
                    <a:xfrm rot="5400000" flipV="1">
                      <a:off x="10775842" y="445304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5" name="Oval 164"/>
                    <p:cNvSpPr/>
                    <p:nvPr/>
                  </p:nvSpPr>
                  <p:spPr>
                    <a:xfrm rot="5400000"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6" name="Oval 165"/>
                    <p:cNvSpPr/>
                    <p:nvPr/>
                  </p:nvSpPr>
                  <p:spPr>
                    <a:xfrm rot="5400000" flipV="1">
                      <a:off x="11298732" y="391071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7" name="Oval 166"/>
                    <p:cNvSpPr/>
                    <p:nvPr/>
                  </p:nvSpPr>
                  <p:spPr>
                    <a:xfrm rot="5400000" flipV="1">
                      <a:off x="10631218" y="4097701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8" name="Oval 167"/>
                    <p:cNvSpPr/>
                    <p:nvPr/>
                  </p:nvSpPr>
                  <p:spPr>
                    <a:xfrm rot="5400000" flipV="1">
                      <a:off x="10402831" y="44984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9" name="Oval 168"/>
                    <p:cNvSpPr/>
                    <p:nvPr/>
                  </p:nvSpPr>
                  <p:spPr>
                    <a:xfrm rot="5400000" flipV="1">
                      <a:off x="10909850" y="380164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0" name="Oval 169"/>
                    <p:cNvSpPr/>
                    <p:nvPr/>
                  </p:nvSpPr>
                  <p:spPr>
                    <a:xfrm rot="5400000" flipV="1">
                      <a:off x="10068296" y="44151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1" name="Oval 170"/>
                    <p:cNvSpPr/>
                    <p:nvPr/>
                  </p:nvSpPr>
                  <p:spPr>
                    <a:xfrm rot="5400000" flipV="1">
                      <a:off x="10226889" y="471904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79" name="Straight Arrow Connector 178"/>
                <p:cNvCxnSpPr/>
                <p:nvPr/>
              </p:nvCxnSpPr>
              <p:spPr>
                <a:xfrm>
                  <a:off x="5305912" y="4161622"/>
                  <a:ext cx="2400164" cy="0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rot="16200000">
                  <a:off x="4110978" y="2974299"/>
                  <a:ext cx="2400164" cy="0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TextBox 180"/>
                <p:cNvSpPr txBox="1"/>
                <p:nvPr/>
              </p:nvSpPr>
              <p:spPr>
                <a:xfrm>
                  <a:off x="6384828" y="4235317"/>
                  <a:ext cx="7697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prstClr val="black"/>
                      </a:solidFill>
                    </a:rPr>
                    <a:t>x</a:t>
                  </a:r>
                  <a:r>
                    <a:rPr lang="en-US" baseline="-25000" dirty="0">
                      <a:solidFill>
                        <a:prstClr val="black"/>
                      </a:solidFill>
                    </a:rPr>
                    <a:t>i</a:t>
                  </a:r>
                </a:p>
              </p:txBody>
            </p:sp>
            <p:sp>
              <p:nvSpPr>
                <p:cNvPr id="182" name="TextBox 181"/>
                <p:cNvSpPr txBox="1"/>
                <p:nvPr/>
              </p:nvSpPr>
              <p:spPr>
                <a:xfrm>
                  <a:off x="4969474" y="2702474"/>
                  <a:ext cx="7697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prstClr val="black"/>
                      </a:solidFill>
                    </a:rPr>
                    <a:t>x</a:t>
                  </a:r>
                  <a:r>
                    <a:rPr lang="en-US" baseline="-25000" dirty="0">
                      <a:solidFill>
                        <a:prstClr val="black"/>
                      </a:solidFill>
                    </a:rPr>
                    <a:t>j</a:t>
                  </a:r>
                </a:p>
              </p:txBody>
            </p:sp>
            <p:sp>
              <p:nvSpPr>
                <p:cNvPr id="54" name="Freeform 53"/>
                <p:cNvSpPr/>
                <p:nvPr/>
              </p:nvSpPr>
              <p:spPr>
                <a:xfrm>
                  <a:off x="5328745" y="2238703"/>
                  <a:ext cx="2364827" cy="1907628"/>
                </a:xfrm>
                <a:custGeom>
                  <a:avLst/>
                  <a:gdLst>
                    <a:gd name="connsiteX0" fmla="*/ 0 w 2364827"/>
                    <a:gd name="connsiteY0" fmla="*/ 1907628 h 1907628"/>
                    <a:gd name="connsiteX1" fmla="*/ 599089 w 2364827"/>
                    <a:gd name="connsiteY1" fmla="*/ 1292772 h 1907628"/>
                    <a:gd name="connsiteX2" fmla="*/ 961696 w 2364827"/>
                    <a:gd name="connsiteY2" fmla="*/ 1277007 h 1907628"/>
                    <a:gd name="connsiteX3" fmla="*/ 1166648 w 2364827"/>
                    <a:gd name="connsiteY3" fmla="*/ 1024759 h 1907628"/>
                    <a:gd name="connsiteX4" fmla="*/ 1087821 w 2364827"/>
                    <a:gd name="connsiteY4" fmla="*/ 677917 h 1907628"/>
                    <a:gd name="connsiteX5" fmla="*/ 1418896 w 2364827"/>
                    <a:gd name="connsiteY5" fmla="*/ 630621 h 1907628"/>
                    <a:gd name="connsiteX6" fmla="*/ 1702676 w 2364827"/>
                    <a:gd name="connsiteY6" fmla="*/ 378372 h 1907628"/>
                    <a:gd name="connsiteX7" fmla="*/ 2002221 w 2364827"/>
                    <a:gd name="connsiteY7" fmla="*/ 457200 h 1907628"/>
                    <a:gd name="connsiteX8" fmla="*/ 2364827 w 2364827"/>
                    <a:gd name="connsiteY8" fmla="*/ 0 h 1907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64827" h="1907628">
                      <a:moveTo>
                        <a:pt x="0" y="1907628"/>
                      </a:moveTo>
                      <a:cubicBezTo>
                        <a:pt x="219403" y="1652751"/>
                        <a:pt x="438806" y="1397875"/>
                        <a:pt x="599089" y="1292772"/>
                      </a:cubicBezTo>
                      <a:cubicBezTo>
                        <a:pt x="759372" y="1187669"/>
                        <a:pt x="867103" y="1321676"/>
                        <a:pt x="961696" y="1277007"/>
                      </a:cubicBezTo>
                      <a:cubicBezTo>
                        <a:pt x="1056289" y="1232338"/>
                        <a:pt x="1145627" y="1124607"/>
                        <a:pt x="1166648" y="1024759"/>
                      </a:cubicBezTo>
                      <a:cubicBezTo>
                        <a:pt x="1187669" y="924911"/>
                        <a:pt x="1045780" y="743607"/>
                        <a:pt x="1087821" y="677917"/>
                      </a:cubicBezTo>
                      <a:cubicBezTo>
                        <a:pt x="1129862" y="612227"/>
                        <a:pt x="1316420" y="680545"/>
                        <a:pt x="1418896" y="630621"/>
                      </a:cubicBezTo>
                      <a:cubicBezTo>
                        <a:pt x="1521372" y="580697"/>
                        <a:pt x="1605455" y="407276"/>
                        <a:pt x="1702676" y="378372"/>
                      </a:cubicBezTo>
                      <a:cubicBezTo>
                        <a:pt x="1799897" y="349468"/>
                        <a:pt x="1891863" y="520262"/>
                        <a:pt x="2002221" y="457200"/>
                      </a:cubicBezTo>
                      <a:cubicBezTo>
                        <a:pt x="2112579" y="394138"/>
                        <a:pt x="2243958" y="218090"/>
                        <a:pt x="2364827" y="0"/>
                      </a:cubicBezTo>
                    </a:path>
                  </a:pathLst>
                </a:cu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89" name="Oval 188"/>
              <p:cNvSpPr/>
              <p:nvPr/>
            </p:nvSpPr>
            <p:spPr>
              <a:xfrm>
                <a:off x="10819605" y="2374521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10961495" y="2252148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yes</a:t>
                </a:r>
                <a:endParaRPr lang="en-US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0961495" y="2535141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no</a:t>
                </a:r>
                <a:endParaRPr lang="en-US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0709135" y="2252148"/>
                <a:ext cx="880352" cy="652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5" name="Shape 588"/>
            <p:cNvSpPr/>
            <p:nvPr/>
          </p:nvSpPr>
          <p:spPr>
            <a:xfrm>
              <a:off x="1024759" y="4845156"/>
              <a:ext cx="4146332" cy="17543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H</a:t>
              </a:r>
              <a:r>
                <a:rPr lang="en-US" sz="1800" b="1" i="0" baseline="-2500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O algos: 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Penalized Linear Models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Random Forest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Gradient Boosting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Neural Networks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Stacked Ensembles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6" name="Shape 588"/>
            <p:cNvSpPr/>
            <p:nvPr/>
          </p:nvSpPr>
          <p:spPr>
            <a:xfrm>
              <a:off x="7427773" y="4902311"/>
              <a:ext cx="4146332" cy="18158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6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H</a:t>
              </a:r>
              <a:r>
                <a:rPr lang="en-US" sz="1600" b="1" i="0" baseline="-2500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r>
                <a:rPr lang="en-US" sz="16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O algos: 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Penalized Linear Models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Naïve Bayes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Random Forest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Gradient Boosting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Neural Networks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Stacked Ensembles</a:t>
              </a:r>
              <a:endParaRPr sz="16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33" name="Title 7"/>
          <p:cNvSpPr>
            <a:spLocks noGrp="1"/>
          </p:cNvSpPr>
          <p:nvPr>
            <p:ph type="title"/>
          </p:nvPr>
        </p:nvSpPr>
        <p:spPr>
          <a:xfrm>
            <a:off x="172671" y="1079"/>
            <a:ext cx="11834271" cy="991649"/>
          </a:xfrm>
        </p:spPr>
        <p:txBody>
          <a:bodyPr>
            <a:normAutofit/>
          </a:bodyPr>
          <a:lstStyle/>
          <a:p>
            <a:r>
              <a:rPr lang="en-US" dirty="0"/>
              <a:t>Supervised </a:t>
            </a:r>
            <a:r>
              <a:rPr lang="en-US" dirty="0" smtClean="0"/>
              <a:t>Learning – You Already Have Target Data</a:t>
            </a:r>
            <a:endParaRPr lang="en-US" dirty="0"/>
          </a:p>
        </p:txBody>
      </p:sp>
      <p:sp>
        <p:nvSpPr>
          <p:cNvPr id="135" name="Rectangle 134"/>
          <p:cNvSpPr/>
          <p:nvPr/>
        </p:nvSpPr>
        <p:spPr>
          <a:xfrm>
            <a:off x="6116490" y="1035155"/>
            <a:ext cx="6071981" cy="58481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14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– Key Steps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4498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Import Data (CSV Files)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./data/regression/ </a:t>
            </a:r>
            <a:r>
              <a:rPr lang="is-IS" dirty="0" smtClean="0">
                <a:solidFill>
                  <a:schemeClr val="bg2">
                    <a:lumMod val="50000"/>
                  </a:schemeClr>
                </a:solidFill>
              </a:rPr>
              <a:t>…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Have a quick look</a:t>
            </a:r>
          </a:p>
          <a:p>
            <a:r>
              <a:rPr lang="en-US" dirty="0" smtClean="0"/>
              <a:t>Train a Random Forest Model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Look at variable importance</a:t>
            </a:r>
          </a:p>
          <a:p>
            <a:r>
              <a:rPr lang="en-US" dirty="0" smtClean="0"/>
              <a:t>Make Predictions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Compare with ground truth</a:t>
            </a:r>
          </a:p>
          <a:p>
            <a:r>
              <a:rPr lang="en-US" dirty="0" smtClean="0"/>
              <a:t>Build Partial Dependence Plots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Explain model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behaviour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13" y="1690688"/>
            <a:ext cx="3744685" cy="37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6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30917</TotalTime>
  <Words>470</Words>
  <Application>Microsoft Macintosh PowerPoint</Application>
  <PresentationFormat>Widescreen</PresentationFormat>
  <Paragraphs>176</Paragraphs>
  <Slides>35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Calibri</vt:lpstr>
      <vt:lpstr>Calibri Light</vt:lpstr>
      <vt:lpstr>Futura LT Pro Book</vt:lpstr>
      <vt:lpstr>Wingdings</vt:lpstr>
      <vt:lpstr>Arial</vt:lpstr>
      <vt:lpstr>Office Theme</vt:lpstr>
      <vt:lpstr>H2O Quick Start</vt:lpstr>
      <vt:lpstr>www.h2o.ai/download</vt:lpstr>
      <vt:lpstr>Install and Start H2O Flow (Web Interface)</vt:lpstr>
      <vt:lpstr>H2O Flow (Web Interface)</vt:lpstr>
      <vt:lpstr>Install and Start H2O in R / Python</vt:lpstr>
      <vt:lpstr>Hands-on: Regression</vt:lpstr>
      <vt:lpstr>Supervised Learning Example</vt:lpstr>
      <vt:lpstr>Supervised Learning – You Already Have Target Data</vt:lpstr>
      <vt:lpstr>Regression – Key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H2O Products 2016</dc:title>
  <dc:subject/>
  <dc:creator>Desmond Chan</dc:creator>
  <cp:keywords/>
  <dc:description/>
  <cp:lastModifiedBy>Chow, Jo</cp:lastModifiedBy>
  <cp:revision>2131</cp:revision>
  <cp:lastPrinted>2017-10-05T12:29:57Z</cp:lastPrinted>
  <dcterms:created xsi:type="dcterms:W3CDTF">2016-05-16T23:30:09Z</dcterms:created>
  <dcterms:modified xsi:type="dcterms:W3CDTF">2017-10-16T14:45:47Z</dcterms:modified>
  <cp:category/>
</cp:coreProperties>
</file>